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7"/>
  </p:notesMasterIdLst>
  <p:sldIdLst>
    <p:sldId id="256" r:id="rId2"/>
    <p:sldId id="268" r:id="rId3"/>
    <p:sldId id="257" r:id="rId4"/>
    <p:sldId id="258" r:id="rId5"/>
    <p:sldId id="267" r:id="rId6"/>
    <p:sldId id="266" r:id="rId7"/>
    <p:sldId id="265" r:id="rId8"/>
    <p:sldId id="264" r:id="rId9"/>
    <p:sldId id="263" r:id="rId10"/>
    <p:sldId id="262" r:id="rId11"/>
    <p:sldId id="261" r:id="rId12"/>
    <p:sldId id="260" r:id="rId13"/>
    <p:sldId id="283" r:id="rId14"/>
    <p:sldId id="259" r:id="rId15"/>
    <p:sldId id="282" r:id="rId16"/>
    <p:sldId id="281" r:id="rId17"/>
    <p:sldId id="280" r:id="rId18"/>
    <p:sldId id="279" r:id="rId19"/>
    <p:sldId id="270" r:id="rId20"/>
    <p:sldId id="271" r:id="rId21"/>
    <p:sldId id="273" r:id="rId22"/>
    <p:sldId id="274" r:id="rId23"/>
    <p:sldId id="275" r:id="rId24"/>
    <p:sldId id="276" r:id="rId25"/>
    <p:sldId id="277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71" autoAdjust="0"/>
  </p:normalViewPr>
  <p:slideViewPr>
    <p:cSldViewPr>
      <p:cViewPr varScale="1">
        <p:scale>
          <a:sx n="70" d="100"/>
          <a:sy n="70" d="100"/>
        </p:scale>
        <p:origin x="-137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5251B1-B7E9-4C4A-B1E0-8B9F66C6656D}" type="datetimeFigureOut">
              <a:rPr lang="en-US" smtClean="0"/>
              <a:t>9/6/2012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7804E1-B85E-49E0-8FB5-C2FA986A15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95018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Pilgramage</a:t>
            </a:r>
            <a:r>
              <a:rPr lang="en-US" baseline="0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7804E1-B85E-49E0-8FB5-C2FA986A158F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05463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E9C70A74-AA97-4137-8BA4-CE7E3C5A47E7}" type="datetimeFigureOut">
              <a:rPr lang="en-US" smtClean="0"/>
              <a:t>9/6/2012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96A1744F-E8FD-49AE-9C55-6A60C74D33D7}" type="slidenum">
              <a:rPr lang="en-US" smtClean="0"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70A74-AA97-4137-8BA4-CE7E3C5A47E7}" type="datetimeFigureOut">
              <a:rPr lang="en-US" smtClean="0"/>
              <a:t>9/6/2012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A1744F-E8FD-49AE-9C55-6A60C74D33D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70A74-AA97-4137-8BA4-CE7E3C5A47E7}" type="datetimeFigureOut">
              <a:rPr lang="en-US" smtClean="0"/>
              <a:t>9/6/2012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A1744F-E8FD-49AE-9C55-6A60C74D33D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70A74-AA97-4137-8BA4-CE7E3C5A47E7}" type="datetimeFigureOut">
              <a:rPr lang="en-US" smtClean="0"/>
              <a:t>9/6/2012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A1744F-E8FD-49AE-9C55-6A60C74D33D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70A74-AA97-4137-8BA4-CE7E3C5A47E7}" type="datetimeFigureOut">
              <a:rPr lang="en-US" smtClean="0"/>
              <a:t>9/6/2012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A1744F-E8FD-49AE-9C55-6A60C74D33D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70A74-AA97-4137-8BA4-CE7E3C5A47E7}" type="datetimeFigureOut">
              <a:rPr lang="en-US" smtClean="0"/>
              <a:t>9/6/2012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A1744F-E8FD-49AE-9C55-6A60C74D33D7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70A74-AA97-4137-8BA4-CE7E3C5A47E7}" type="datetimeFigureOut">
              <a:rPr lang="en-US" smtClean="0"/>
              <a:t>9/6/2012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A1744F-E8FD-49AE-9C55-6A60C74D33D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70A74-AA97-4137-8BA4-CE7E3C5A47E7}" type="datetimeFigureOut">
              <a:rPr lang="en-US" smtClean="0"/>
              <a:t>9/6/2012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A1744F-E8FD-49AE-9C55-6A60C74D33D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70A74-AA97-4137-8BA4-CE7E3C5A47E7}" type="datetimeFigureOut">
              <a:rPr lang="en-US" smtClean="0"/>
              <a:t>9/6/2012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A1744F-E8FD-49AE-9C55-6A60C74D33D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70A74-AA97-4137-8BA4-CE7E3C5A47E7}" type="datetimeFigureOut">
              <a:rPr lang="en-US" smtClean="0"/>
              <a:t>9/6/2012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A1744F-E8FD-49AE-9C55-6A60C74D33D7}" type="slidenum">
              <a:rPr lang="en-US" smtClean="0"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70A74-AA97-4137-8BA4-CE7E3C5A47E7}" type="datetimeFigureOut">
              <a:rPr lang="en-US" smtClean="0"/>
              <a:t>9/6/2012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A1744F-E8FD-49AE-9C55-6A60C74D33D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E9C70A74-AA97-4137-8BA4-CE7E3C5A47E7}" type="datetimeFigureOut">
              <a:rPr lang="en-US" smtClean="0"/>
              <a:t>9/6/2012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96A1744F-E8FD-49AE-9C55-6A60C74D33D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http://www.youtube.com/watch?v=bQ8A5gRe_Dw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x3mIkXhdQ7U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Middle Ages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2043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Economic Factors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Agriculture: 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Commerce</a:t>
            </a:r>
            <a:r>
              <a:rPr lang="en-US" dirty="0" smtClean="0"/>
              <a:t>: 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Guilds</a:t>
            </a:r>
            <a:r>
              <a:rPr lang="en-US" dirty="0" smtClean="0"/>
              <a:t>: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6849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William the Conqueror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3" y="2323652"/>
            <a:ext cx="2842707" cy="3508977"/>
          </a:xfrm>
        </p:spPr>
        <p:txBody>
          <a:bodyPr/>
          <a:lstStyle/>
          <a:p>
            <a:r>
              <a:rPr lang="en-US" dirty="0" smtClean="0"/>
              <a:t>Took the Throne in 1066</a:t>
            </a:r>
          </a:p>
          <a:p>
            <a:pPr lvl="1"/>
            <a:r>
              <a:rPr lang="en-US" dirty="0" smtClean="0"/>
              <a:t> </a:t>
            </a:r>
            <a:endParaRPr lang="en-US" dirty="0" smtClean="0"/>
          </a:p>
          <a:p>
            <a:pPr lvl="1"/>
            <a:r>
              <a:rPr lang="en-US" dirty="0" smtClean="0"/>
              <a:t>William vs. Harold</a:t>
            </a:r>
          </a:p>
          <a:p>
            <a:endParaRPr lang="en-US" dirty="0" smtClean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2286000"/>
            <a:ext cx="2743200" cy="38525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14843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Royal Power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Tax Collection</a:t>
            </a:r>
          </a:p>
          <a:p>
            <a:r>
              <a:rPr lang="en-US" dirty="0" smtClean="0"/>
              <a:t>Common Law</a:t>
            </a:r>
          </a:p>
          <a:p>
            <a:r>
              <a:rPr lang="en-US" dirty="0" smtClean="0"/>
              <a:t>Jury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Power struggles between nobles and King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6020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Most celebrated document in English History </a:t>
            </a:r>
          </a:p>
          <a:p>
            <a:r>
              <a:rPr lang="en-US" dirty="0"/>
              <a:t>June 15, 1215 English nobles revolt against King John </a:t>
            </a:r>
          </a:p>
          <a:p>
            <a:r>
              <a:rPr lang="en-US" dirty="0" smtClean="0"/>
              <a:t>Guaranteed</a:t>
            </a:r>
            <a:endParaRPr lang="en-US" dirty="0"/>
          </a:p>
          <a:p>
            <a:pPr lvl="1"/>
            <a:r>
              <a:rPr lang="en-US" dirty="0"/>
              <a:t>Feudal rights, </a:t>
            </a:r>
            <a:r>
              <a:rPr lang="en-US" dirty="0" smtClean="0"/>
              <a:t>                     , </a:t>
            </a:r>
            <a:r>
              <a:rPr lang="en-US" dirty="0"/>
              <a:t>no taxation without </a:t>
            </a:r>
            <a:r>
              <a:rPr lang="en-US" dirty="0" smtClean="0"/>
              <a:t>representation,              , </a:t>
            </a:r>
            <a:r>
              <a:rPr lang="en-US" dirty="0"/>
              <a:t>protection of law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252629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Crusades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3" y="2323652"/>
            <a:ext cx="4138107" cy="3508977"/>
          </a:xfrm>
        </p:spPr>
        <p:txBody>
          <a:bodyPr/>
          <a:lstStyle/>
          <a:p>
            <a:r>
              <a:rPr lang="en-US" dirty="0" smtClean="0"/>
              <a:t> </a:t>
            </a:r>
            <a:endParaRPr lang="en-US" dirty="0" smtClean="0"/>
          </a:p>
          <a:p>
            <a:r>
              <a:rPr lang="en-US" dirty="0" smtClean="0"/>
              <a:t>1050s Byzantine Empire invaded </a:t>
            </a:r>
            <a:r>
              <a:rPr lang="en-US" dirty="0" smtClean="0"/>
              <a:t>by</a:t>
            </a:r>
            <a:endParaRPr lang="en-US" dirty="0" smtClean="0"/>
          </a:p>
          <a:p>
            <a:r>
              <a:rPr lang="en-US" dirty="0" smtClean="0"/>
              <a:t>Christians on Pilgrimage to Holy Land attacked</a:t>
            </a:r>
          </a:p>
          <a:p>
            <a:r>
              <a:rPr lang="en-US" dirty="0" smtClean="0"/>
              <a:t>Call upon Pope Urban II to help</a:t>
            </a:r>
          </a:p>
          <a:p>
            <a:endParaRPr lang="en-US" dirty="0"/>
          </a:p>
        </p:txBody>
      </p:sp>
      <p:pic>
        <p:nvPicPr>
          <p:cNvPr id="4" name="Picture 2" descr="http://doctorbulldog.files.wordpress.com/2008/04/crusade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86400" y="3124200"/>
            <a:ext cx="3095625" cy="242887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141438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43400" y="2520681"/>
            <a:ext cx="3680907" cy="3508977"/>
          </a:xfrm>
        </p:spPr>
        <p:txBody>
          <a:bodyPr/>
          <a:lstStyle/>
          <a:p>
            <a:r>
              <a:rPr lang="en-US" dirty="0"/>
              <a:t>Economic, social, political, religious </a:t>
            </a:r>
            <a:r>
              <a:rPr lang="en-US" dirty="0" smtClean="0"/>
              <a:t>motives</a:t>
            </a:r>
            <a:endParaRPr lang="en-US" dirty="0"/>
          </a:p>
          <a:p>
            <a:endParaRPr lang="en-US" dirty="0"/>
          </a:p>
          <a:p>
            <a:r>
              <a:rPr lang="en-US" dirty="0"/>
              <a:t>Get rid of issues among Knights</a:t>
            </a:r>
          </a:p>
          <a:p>
            <a:r>
              <a:rPr lang="en-US" dirty="0" smtClean="0"/>
              <a:t> </a:t>
            </a:r>
            <a:endParaRPr lang="en-US" dirty="0"/>
          </a:p>
          <a:p>
            <a:r>
              <a:rPr lang="en-US" dirty="0" smtClean="0"/>
              <a:t>Merchant </a:t>
            </a:r>
            <a:r>
              <a:rPr lang="en-US" dirty="0"/>
              <a:t>prosperity</a:t>
            </a:r>
          </a:p>
          <a:p>
            <a:endParaRPr lang="en-US" dirty="0"/>
          </a:p>
        </p:txBody>
      </p:sp>
      <p:pic>
        <p:nvPicPr>
          <p:cNvPr id="4098" name="Picture 2" descr="C:\Users\mberger\AppData\Local\Microsoft\Windows\Temporary Internet Files\Content.IE5\VWFC6V2W\MP900387254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6982" y="1981200"/>
            <a:ext cx="3276600" cy="23373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7480538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Spanish Inquisition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               and    </a:t>
            </a:r>
            <a:endParaRPr lang="en-US" dirty="0" smtClean="0"/>
          </a:p>
          <a:p>
            <a:r>
              <a:rPr lang="en-US" dirty="0" smtClean="0"/>
              <a:t>Wanted to eliminate heresy in Spain</a:t>
            </a:r>
          </a:p>
          <a:p>
            <a:pPr lvl="1"/>
            <a:r>
              <a:rPr lang="en-US" dirty="0" smtClean="0"/>
              <a:t>People whose religious beliefs differed from the church</a:t>
            </a:r>
          </a:p>
          <a:p>
            <a:pPr lvl="1"/>
            <a:endParaRPr lang="en-US" dirty="0"/>
          </a:p>
          <a:p>
            <a:r>
              <a:rPr lang="en-US" dirty="0" smtClean="0"/>
              <a:t>Brutal torture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050569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Learning Revived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Schools appeared</a:t>
            </a:r>
          </a:p>
          <a:p>
            <a:r>
              <a:rPr lang="en-US" dirty="0" smtClean="0"/>
              <a:t>Students were the sons of Burghers </a:t>
            </a:r>
          </a:p>
          <a:p>
            <a:r>
              <a:rPr lang="en-US" dirty="0" smtClean="0"/>
              <a:t>                       : </a:t>
            </a:r>
            <a:r>
              <a:rPr lang="en-US" dirty="0" smtClean="0"/>
              <a:t>everyday language of ordinary people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742886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914400"/>
            <a:ext cx="7153834" cy="125626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Dante Alighieri: Divine Comedy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http://www.youtube.com/watch?v=x3mIkXhdQ7U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993933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Bubonic Plague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1300s Epidemic strikes </a:t>
            </a:r>
            <a:endParaRPr lang="en-US" dirty="0" smtClean="0"/>
          </a:p>
          <a:p>
            <a:pPr lvl="1"/>
            <a:r>
              <a:rPr lang="en-US" dirty="0" smtClean="0"/>
              <a:t>Destroys </a:t>
            </a:r>
            <a:r>
              <a:rPr lang="en-US" dirty="0" smtClean="0"/>
              <a:t>1/3 of the population </a:t>
            </a:r>
          </a:p>
          <a:p>
            <a:pPr lvl="1"/>
            <a:r>
              <a:rPr lang="en-US" dirty="0" smtClean="0"/>
              <a:t> </a:t>
            </a:r>
            <a:endParaRPr lang="en-US" dirty="0" smtClean="0"/>
          </a:p>
          <a:p>
            <a:pPr lvl="1"/>
            <a:r>
              <a:rPr lang="en-US" dirty="0" smtClean="0"/>
              <a:t>Terrified society, ripped the faith out from under people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9935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Charlemagne-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3" y="2323652"/>
            <a:ext cx="3452308" cy="3508977"/>
          </a:xfrm>
        </p:spPr>
        <p:txBody>
          <a:bodyPr>
            <a:normAutofit/>
          </a:bodyPr>
          <a:lstStyle/>
          <a:p>
            <a:r>
              <a:rPr lang="en-US" dirty="0" smtClean="0"/>
              <a:t>Rule and reunited Europe 800s after </a:t>
            </a:r>
            <a:r>
              <a:rPr lang="en-US" dirty="0" smtClean="0"/>
              <a:t>________</a:t>
            </a:r>
            <a:r>
              <a:rPr lang="en-US" dirty="0" smtClean="0"/>
              <a:t> </a:t>
            </a:r>
            <a:r>
              <a:rPr lang="en-US" dirty="0" smtClean="0"/>
              <a:t>Invaders</a:t>
            </a:r>
          </a:p>
          <a:p>
            <a:endParaRPr lang="en-US" dirty="0" smtClean="0"/>
          </a:p>
          <a:p>
            <a:r>
              <a:rPr lang="en-US" dirty="0" smtClean="0"/>
              <a:t>France, Germany, Italy</a:t>
            </a:r>
          </a:p>
          <a:p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8817" y="1066800"/>
            <a:ext cx="1653258" cy="227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2622431"/>
            <a:ext cx="1606335" cy="1895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 descr="http://lacsknights.pbworks.com/f/charlemagne%27s%2520family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4675" y="4267200"/>
            <a:ext cx="2057400" cy="228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7602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Origins and Impact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Began in Asia, swept Italy, Spain, France, Germany, England and other parts of Europe and North Africa </a:t>
            </a:r>
          </a:p>
          <a:p>
            <a:endParaRPr lang="en-US" dirty="0" smtClean="0"/>
          </a:p>
          <a:p>
            <a:r>
              <a:rPr lang="en-US" dirty="0" smtClean="0"/>
              <a:t>1347 fleet of Genoese ships brought plague to Sicily </a:t>
            </a:r>
          </a:p>
          <a:p>
            <a:endParaRPr lang="en-US" dirty="0" smtClean="0"/>
          </a:p>
          <a:p>
            <a:r>
              <a:rPr lang="en-US" dirty="0" smtClean="0"/>
              <a:t>Name Origin:</a:t>
            </a:r>
          </a:p>
          <a:p>
            <a:pPr lvl="1"/>
            <a:r>
              <a:rPr lang="en-US" dirty="0" smtClean="0"/>
              <a:t>Purplish/Blackish spots under the skin 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2435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194" name="Picture 2" descr="http://history-world.org/black_deat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762000"/>
            <a:ext cx="7620000" cy="5715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727346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172" name="Picture 4" descr="http://www.globaldashboard.org/wp-content/uploads/blackdeath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304800"/>
            <a:ext cx="5867400" cy="615425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5303147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6148" name="Picture 4" descr="http://static.howstuffworks.com/gif/black-death-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457200"/>
            <a:ext cx="3810000" cy="5324475"/>
          </a:xfrm>
          <a:prstGeom prst="rect">
            <a:avLst/>
          </a:prstGeom>
          <a:noFill/>
        </p:spPr>
      </p:pic>
      <p:pic>
        <p:nvPicPr>
          <p:cNvPr id="6150" name="Picture 6" descr="http://www.wordinfo.info/words/images/Eng-hist-20C-BlackDeath2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14800" y="0"/>
            <a:ext cx="4038600" cy="3588586"/>
          </a:xfrm>
          <a:prstGeom prst="rect">
            <a:avLst/>
          </a:prstGeom>
          <a:noFill/>
        </p:spPr>
      </p:pic>
      <p:pic>
        <p:nvPicPr>
          <p:cNvPr id="6152" name="Picture 8" descr="http://www.teacherspayteachers.com/data/thumbnails/TheBlackDeath2009EX.ppt.0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14800" y="3581400"/>
            <a:ext cx="4191000" cy="314923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938145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Impact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 </a:t>
            </a:r>
            <a:r>
              <a:rPr lang="en-US" dirty="0" smtClean="0"/>
              <a:t> </a:t>
            </a:r>
            <a:r>
              <a:rPr lang="en-US" dirty="0" smtClean="0"/>
              <a:t>years to reach entire European continent</a:t>
            </a:r>
          </a:p>
          <a:p>
            <a:pPr lvl="1"/>
            <a:r>
              <a:rPr lang="en-US" dirty="0" smtClean="0"/>
              <a:t>               of </a:t>
            </a:r>
            <a:r>
              <a:rPr lang="en-US" dirty="0" smtClean="0"/>
              <a:t>those who contracted disease died</a:t>
            </a:r>
          </a:p>
          <a:p>
            <a:pPr lvl="1"/>
            <a:r>
              <a:rPr lang="en-US" dirty="0" smtClean="0"/>
              <a:t>     million </a:t>
            </a:r>
            <a:r>
              <a:rPr lang="en-US" dirty="0" smtClean="0"/>
              <a:t>died </a:t>
            </a:r>
          </a:p>
          <a:p>
            <a:pPr lvl="2"/>
            <a:r>
              <a:rPr lang="en-US" dirty="0" smtClean="0"/>
              <a:t>Occasional outbreaks, not as detrimental </a:t>
            </a:r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8516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Effects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Town </a:t>
            </a:r>
            <a:r>
              <a:rPr lang="en-US" dirty="0" smtClean="0"/>
              <a:t>populations</a:t>
            </a:r>
            <a:endParaRPr lang="en-US" dirty="0" smtClean="0"/>
          </a:p>
          <a:p>
            <a:r>
              <a:rPr lang="en-US" dirty="0" smtClean="0"/>
              <a:t>Trade               . Prices</a:t>
            </a:r>
            <a:endParaRPr lang="en-US" dirty="0" smtClean="0"/>
          </a:p>
          <a:p>
            <a:r>
              <a:rPr lang="en-US" dirty="0" smtClean="0"/>
              <a:t>Serfs left manor, hopes for better wages </a:t>
            </a:r>
          </a:p>
          <a:p>
            <a:r>
              <a:rPr lang="en-US" dirty="0" smtClean="0"/>
              <a:t>Peasants demanded higher wages</a:t>
            </a:r>
          </a:p>
          <a:p>
            <a:pPr lvl="1"/>
            <a:r>
              <a:rPr lang="en-US" dirty="0" smtClean="0"/>
              <a:t>Revolts in </a:t>
            </a:r>
          </a:p>
        </p:txBody>
      </p:sp>
    </p:spTree>
    <p:extLst>
      <p:ext uri="{BB962C8B-B14F-4D97-AF65-F5344CB8AC3E}">
        <p14:creationId xmlns:p14="http://schemas.microsoft.com/office/powerpoint/2010/main" val="3820887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4867834" cy="1027664"/>
          </a:xfrm>
        </p:spPr>
        <p:txBody>
          <a:bodyPr/>
          <a:lstStyle/>
          <a:p>
            <a:r>
              <a:rPr lang="en-US" dirty="0" smtClean="0"/>
              <a:t>Post Charlemagne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24400" y="1155631"/>
            <a:ext cx="3985708" cy="495748"/>
          </a:xfrm>
        </p:spPr>
        <p:txBody>
          <a:bodyPr/>
          <a:lstStyle/>
          <a:p>
            <a:r>
              <a:rPr lang="en-US" dirty="0" smtClean="0"/>
              <a:t>Empire crumbled in 814</a:t>
            </a:r>
          </a:p>
          <a:p>
            <a:endParaRPr lang="en-US" dirty="0"/>
          </a:p>
        </p:txBody>
      </p:sp>
      <p:pic>
        <p:nvPicPr>
          <p:cNvPr id="5" name="Picture 3" descr="map-Charlemagne's Empire"/>
          <p:cNvPicPr>
            <a:picLocks noChangeAspect="1" noChangeArrowheads="1"/>
          </p:cNvPicPr>
          <p:nvPr/>
        </p:nvPicPr>
        <p:blipFill>
          <a:blip r:embed="rId2">
            <a:lum bright="-6000"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676400"/>
            <a:ext cx="7529512" cy="5060950"/>
          </a:xfrm>
          <a:prstGeom prst="rect">
            <a:avLst/>
          </a:prstGeom>
          <a:noFill/>
          <a:ln w="9525">
            <a:solidFill>
              <a:srgbClr val="006699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74209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6" descr="chart-feudal hierarch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499" y="2133600"/>
            <a:ext cx="8565047" cy="39857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990600" y="762000"/>
            <a:ext cx="7024744" cy="1143000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7874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Knights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3" y="2323652"/>
            <a:ext cx="4900108" cy="3508977"/>
          </a:xfrm>
        </p:spPr>
        <p:txBody>
          <a:bodyPr/>
          <a:lstStyle/>
          <a:p>
            <a:r>
              <a:rPr lang="en-US" dirty="0" smtClean="0"/>
              <a:t>Lengthy Training</a:t>
            </a:r>
          </a:p>
          <a:p>
            <a:r>
              <a:rPr lang="en-US" dirty="0" smtClean="0"/>
              <a:t>                  warriors</a:t>
            </a:r>
            <a:endParaRPr lang="en-US" dirty="0" smtClean="0"/>
          </a:p>
          <a:p>
            <a:r>
              <a:rPr lang="en-US" dirty="0" smtClean="0"/>
              <a:t>“              ”</a:t>
            </a:r>
            <a:endParaRPr lang="en-US" dirty="0" smtClean="0"/>
          </a:p>
          <a:p>
            <a:r>
              <a:rPr lang="en-US" dirty="0" smtClean="0"/>
              <a:t>Wealthiest</a:t>
            </a:r>
            <a:r>
              <a:rPr lang="en-US" dirty="0"/>
              <a:t> </a:t>
            </a:r>
            <a:r>
              <a:rPr lang="en-US" dirty="0" smtClean="0"/>
              <a:t>out of archers and foot soldiers</a:t>
            </a:r>
          </a:p>
          <a:p>
            <a:endParaRPr lang="en-US" dirty="0" smtClean="0"/>
          </a:p>
        </p:txBody>
      </p:sp>
      <p:pic>
        <p:nvPicPr>
          <p:cNvPr id="3074" name="Picture 2" descr="http://images1.wikia.nocookie.net/__cb20110217195211/assassinscreed/images/archive/8/88/20120629122149!DVD-Knight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152400"/>
            <a:ext cx="2464471" cy="6705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74367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Chivalry- Code of Conduct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3" y="2323652"/>
            <a:ext cx="3604708" cy="3508977"/>
          </a:xfrm>
        </p:spPr>
        <p:txBody>
          <a:bodyPr/>
          <a:lstStyle/>
          <a:p>
            <a:r>
              <a:rPr lang="en-US" dirty="0" smtClean="0"/>
              <a:t>Brave</a:t>
            </a:r>
          </a:p>
          <a:p>
            <a:r>
              <a:rPr lang="en-US" dirty="0" smtClean="0"/>
              <a:t>Loyal</a:t>
            </a:r>
          </a:p>
          <a:p>
            <a:r>
              <a:rPr lang="en-US" dirty="0" smtClean="0"/>
              <a:t> </a:t>
            </a:r>
            <a:endParaRPr lang="en-US" dirty="0" smtClean="0"/>
          </a:p>
          <a:p>
            <a:r>
              <a:rPr lang="en-US" dirty="0" smtClean="0"/>
              <a:t>Fight fairly</a:t>
            </a:r>
          </a:p>
          <a:p>
            <a:r>
              <a:rPr lang="en-US" dirty="0" smtClean="0"/>
              <a:t>                towards </a:t>
            </a:r>
            <a:r>
              <a:rPr lang="en-US" dirty="0" smtClean="0"/>
              <a:t>enemies</a:t>
            </a:r>
            <a:endParaRPr lang="en-US" dirty="0"/>
          </a:p>
        </p:txBody>
      </p:sp>
      <p:pic>
        <p:nvPicPr>
          <p:cNvPr id="5122" name="Picture 2" descr="http://upload.wikimedia.org/wikipedia/commons/thumb/1/16/Meister_der_Manessischen_Liederhandschrift_001.jpg/220px-Meister_der_Manessischen_Liederhandschrift_0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2057400"/>
            <a:ext cx="2895600" cy="42775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4333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         -The </a:t>
            </a:r>
            <a:r>
              <a:rPr lang="en-US" dirty="0" smtClean="0"/>
              <a:t>heart and soul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2286000"/>
            <a:ext cx="3528508" cy="3508977"/>
          </a:xfrm>
        </p:spPr>
        <p:txBody>
          <a:bodyPr/>
          <a:lstStyle/>
          <a:p>
            <a:r>
              <a:rPr lang="en-US" dirty="0" smtClean="0"/>
              <a:t>Lord’s Estate</a:t>
            </a:r>
          </a:p>
          <a:p>
            <a:r>
              <a:rPr lang="en-US" dirty="0" smtClean="0"/>
              <a:t>Village and surrounding lands</a:t>
            </a:r>
          </a:p>
          <a:p>
            <a:r>
              <a:rPr lang="en-US" b="1" dirty="0" smtClean="0"/>
              <a:t>     : </a:t>
            </a:r>
            <a:r>
              <a:rPr lang="en-US" b="1" dirty="0" smtClean="0"/>
              <a:t>peasants bound to the land belonging to the lord</a:t>
            </a:r>
          </a:p>
        </p:txBody>
      </p:sp>
      <p:sp>
        <p:nvSpPr>
          <p:cNvPr id="4" name="AutoShape 2" descr="http://upload.wikimedia.org/wikipedia/commons/thumb/f/fa/IMote.jpg/400px-IMote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3276600"/>
            <a:ext cx="3810000" cy="285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3995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Medieval Church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3" y="2323652"/>
            <a:ext cx="3757108" cy="3508977"/>
          </a:xfrm>
        </p:spPr>
        <p:txBody>
          <a:bodyPr>
            <a:normAutofit/>
          </a:bodyPr>
          <a:lstStyle/>
          <a:p>
            <a:r>
              <a:rPr lang="en-US" dirty="0" smtClean="0"/>
              <a:t>Split between East and West</a:t>
            </a:r>
          </a:p>
          <a:p>
            <a:r>
              <a:rPr lang="en-US" dirty="0" smtClean="0"/>
              <a:t>West= </a:t>
            </a:r>
            <a:r>
              <a:rPr lang="en-US" dirty="0" smtClean="0"/>
              <a:t> </a:t>
            </a:r>
            <a:endParaRPr lang="en-US" dirty="0" smtClean="0"/>
          </a:p>
          <a:p>
            <a:pPr lvl="1"/>
            <a:r>
              <a:rPr lang="en-US" dirty="0" smtClean="0"/>
              <a:t>Strength and wealth meant power</a:t>
            </a:r>
          </a:p>
          <a:p>
            <a:r>
              <a:rPr lang="en-US" b="1" dirty="0" smtClean="0"/>
              <a:t>Secular: having to do with worldly matters; nonreligious </a:t>
            </a:r>
            <a:endParaRPr lang="en-US" b="1" dirty="0"/>
          </a:p>
        </p:txBody>
      </p:sp>
      <p:pic>
        <p:nvPicPr>
          <p:cNvPr id="2050" name="Picture 2" descr="http://farm4.static.flickr.com/3240/2673890036_d1f98e9bc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2895600"/>
            <a:ext cx="2809875" cy="2933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95596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236796" y="2967335"/>
            <a:ext cx="667041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/>
                <a:solidFill>
                  <a:schemeClr val="accent3"/>
                </a:solidFill>
                <a:effectLst/>
              </a:rPr>
              <a:t>WE WANT CHANGE!</a:t>
            </a:r>
            <a:endParaRPr lang="en-US" sz="5400" b="1" cap="none" spc="0" dirty="0">
              <a:ln/>
              <a:solidFill>
                <a:schemeClr val="accent3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130795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261</TotalTime>
  <Words>354</Words>
  <Application>Microsoft Office PowerPoint</Application>
  <PresentationFormat>On-screen Show (4:3)</PresentationFormat>
  <Paragraphs>95</Paragraphs>
  <Slides>25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Austin</vt:lpstr>
      <vt:lpstr>The Middle Ages</vt:lpstr>
      <vt:lpstr>Charlemagne-</vt:lpstr>
      <vt:lpstr>Post Charlemagne</vt:lpstr>
      <vt:lpstr>PowerPoint Presentation</vt:lpstr>
      <vt:lpstr>Knights</vt:lpstr>
      <vt:lpstr>Chivalry- Code of Conduct</vt:lpstr>
      <vt:lpstr>               -The heart and soul</vt:lpstr>
      <vt:lpstr>Medieval Church</vt:lpstr>
      <vt:lpstr>PowerPoint Presentation</vt:lpstr>
      <vt:lpstr>Economic Factors</vt:lpstr>
      <vt:lpstr>William the Conqueror</vt:lpstr>
      <vt:lpstr>Royal Power</vt:lpstr>
      <vt:lpstr>PowerPoint Presentation</vt:lpstr>
      <vt:lpstr>The Crusades</vt:lpstr>
      <vt:lpstr>PowerPoint Presentation</vt:lpstr>
      <vt:lpstr>Spanish Inquisition</vt:lpstr>
      <vt:lpstr>Learning Revived</vt:lpstr>
      <vt:lpstr>Dante Alighieri: Divine Comedy</vt:lpstr>
      <vt:lpstr>Bubonic Plague </vt:lpstr>
      <vt:lpstr>Origins and Impact</vt:lpstr>
      <vt:lpstr>PowerPoint Presentation</vt:lpstr>
      <vt:lpstr>PowerPoint Presentation</vt:lpstr>
      <vt:lpstr>PowerPoint Presentation</vt:lpstr>
      <vt:lpstr>Impact</vt:lpstr>
      <vt:lpstr>Effects</vt:lpstr>
    </vt:vector>
  </TitlesOfParts>
  <Company>Lawrence Township Public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Renaissance</dc:title>
  <dc:creator>Windows User</dc:creator>
  <cp:lastModifiedBy>Windows User</cp:lastModifiedBy>
  <cp:revision>16</cp:revision>
  <dcterms:created xsi:type="dcterms:W3CDTF">2012-09-03T20:22:42Z</dcterms:created>
  <dcterms:modified xsi:type="dcterms:W3CDTF">2012-09-06T17:44:02Z</dcterms:modified>
</cp:coreProperties>
</file>